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4" r:id="rId6"/>
    <p:sldId id="278" r:id="rId7"/>
    <p:sldId id="260" r:id="rId8"/>
    <p:sldId id="261" r:id="rId9"/>
    <p:sldId id="262" r:id="rId10"/>
    <p:sldId id="263" r:id="rId11"/>
    <p:sldId id="265" r:id="rId12"/>
    <p:sldId id="267" r:id="rId1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Bebas Neue" panose="020B0604020202020204" charset="0"/>
      <p:regular r:id="rId19"/>
    </p:embeddedFont>
    <p:embeddedFont>
      <p:font typeface="Oxanium SemiBold" panose="020B0604020202020204" charset="0"/>
      <p:regular r:id="rId20"/>
      <p:bold r:id="rId21"/>
    </p:embeddedFont>
    <p:embeddedFont>
      <p:font typeface="Roboto Condensed Light" panose="02000000000000000000" pitchFamily="2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07EB09-1511-46D3-886E-7BCBDF6437BF}">
  <a:tblStyle styleId="{6B07EB09-1511-46D3-886E-7BCBDF6437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19561ae5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19561ae5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19561ae5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19561ae5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19561ae5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19561ae5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157da64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157da64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033518374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033518374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114eb628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114eb628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19561ae53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19561ae53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19561ae5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19561ae5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114eb628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114eb628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19561ae5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19561ae5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19561ae5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19561ae5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295100"/>
            <a:ext cx="5768700" cy="21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924950"/>
            <a:ext cx="3720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205925" y="1839998"/>
            <a:ext cx="28482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 hasCustomPrompt="1"/>
          </p:nvPr>
        </p:nvSpPr>
        <p:spPr>
          <a:xfrm>
            <a:off x="7619900" y="2931913"/>
            <a:ext cx="8097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3842925" y="3060525"/>
            <a:ext cx="32112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bg>
      <p:bgPr>
        <a:solidFill>
          <a:schemeClr val="l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715200" y="892475"/>
            <a:ext cx="77136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1"/>
          </p:nvPr>
        </p:nvSpPr>
        <p:spPr>
          <a:xfrm>
            <a:off x="720100" y="2636225"/>
            <a:ext cx="6112500" cy="197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832550" y="2279724"/>
            <a:ext cx="22002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1"/>
          </p:nvPr>
        </p:nvSpPr>
        <p:spPr>
          <a:xfrm>
            <a:off x="832550" y="3287871"/>
            <a:ext cx="2200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2"/>
          </p:nvPr>
        </p:nvSpPr>
        <p:spPr>
          <a:xfrm>
            <a:off x="3494850" y="2279761"/>
            <a:ext cx="21543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ubTitle" idx="3"/>
          </p:nvPr>
        </p:nvSpPr>
        <p:spPr>
          <a:xfrm>
            <a:off x="3494850" y="3287900"/>
            <a:ext cx="21543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4"/>
          </p:nvPr>
        </p:nvSpPr>
        <p:spPr>
          <a:xfrm>
            <a:off x="6111250" y="2279761"/>
            <a:ext cx="22002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5"/>
          </p:nvPr>
        </p:nvSpPr>
        <p:spPr>
          <a:xfrm>
            <a:off x="6111250" y="3287893"/>
            <a:ext cx="22002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 idx="6"/>
          </p:nvPr>
        </p:nvSpPr>
        <p:spPr>
          <a:xfrm>
            <a:off x="720000" y="370325"/>
            <a:ext cx="53913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1461125" y="1656650"/>
            <a:ext cx="22332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1"/>
          </p:nvPr>
        </p:nvSpPr>
        <p:spPr>
          <a:xfrm>
            <a:off x="1461125" y="2101125"/>
            <a:ext cx="2233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2"/>
          </p:nvPr>
        </p:nvSpPr>
        <p:spPr>
          <a:xfrm>
            <a:off x="5142000" y="1656650"/>
            <a:ext cx="22332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3"/>
          </p:nvPr>
        </p:nvSpPr>
        <p:spPr>
          <a:xfrm>
            <a:off x="5141998" y="2101125"/>
            <a:ext cx="2233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title" idx="4"/>
          </p:nvPr>
        </p:nvSpPr>
        <p:spPr>
          <a:xfrm>
            <a:off x="1454275" y="3323175"/>
            <a:ext cx="22332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5"/>
          </p:nvPr>
        </p:nvSpPr>
        <p:spPr>
          <a:xfrm>
            <a:off x="1454275" y="3767525"/>
            <a:ext cx="2233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6"/>
          </p:nvPr>
        </p:nvSpPr>
        <p:spPr>
          <a:xfrm>
            <a:off x="5135150" y="3323175"/>
            <a:ext cx="2233200" cy="4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7"/>
          </p:nvPr>
        </p:nvSpPr>
        <p:spPr>
          <a:xfrm>
            <a:off x="5135148" y="3767525"/>
            <a:ext cx="2233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 idx="8"/>
          </p:nvPr>
        </p:nvSpPr>
        <p:spPr>
          <a:xfrm>
            <a:off x="720000" y="370325"/>
            <a:ext cx="77040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000" y="1472700"/>
            <a:ext cx="24414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44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title" idx="2"/>
          </p:nvPr>
        </p:nvSpPr>
        <p:spPr>
          <a:xfrm>
            <a:off x="3351300" y="1472700"/>
            <a:ext cx="24414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3"/>
          </p:nvPr>
        </p:nvSpPr>
        <p:spPr>
          <a:xfrm>
            <a:off x="3351300" y="2269375"/>
            <a:ext cx="244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title" idx="4"/>
          </p:nvPr>
        </p:nvSpPr>
        <p:spPr>
          <a:xfrm>
            <a:off x="720000" y="3202700"/>
            <a:ext cx="24414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5"/>
          </p:nvPr>
        </p:nvSpPr>
        <p:spPr>
          <a:xfrm>
            <a:off x="720000" y="3999525"/>
            <a:ext cx="244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 idx="6"/>
          </p:nvPr>
        </p:nvSpPr>
        <p:spPr>
          <a:xfrm>
            <a:off x="3351300" y="3202700"/>
            <a:ext cx="24414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7"/>
          </p:nvPr>
        </p:nvSpPr>
        <p:spPr>
          <a:xfrm>
            <a:off x="3351300" y="3999525"/>
            <a:ext cx="244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8"/>
          </p:nvPr>
        </p:nvSpPr>
        <p:spPr>
          <a:xfrm>
            <a:off x="5982600" y="1472700"/>
            <a:ext cx="24414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9"/>
          </p:nvPr>
        </p:nvSpPr>
        <p:spPr>
          <a:xfrm>
            <a:off x="5982600" y="2269375"/>
            <a:ext cx="244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13"/>
          </p:nvPr>
        </p:nvSpPr>
        <p:spPr>
          <a:xfrm>
            <a:off x="5982600" y="3202700"/>
            <a:ext cx="2441400" cy="7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4"/>
          </p:nvPr>
        </p:nvSpPr>
        <p:spPr>
          <a:xfrm>
            <a:off x="5982600" y="3999525"/>
            <a:ext cx="244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 idx="15"/>
          </p:nvPr>
        </p:nvSpPr>
        <p:spPr>
          <a:xfrm>
            <a:off x="720000" y="370325"/>
            <a:ext cx="77040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2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32"/>
          <p:cNvCxnSpPr/>
          <p:nvPr/>
        </p:nvCxnSpPr>
        <p:spPr>
          <a:xfrm rot="10800000">
            <a:off x="714950" y="4608500"/>
            <a:ext cx="82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32"/>
          <p:cNvCxnSpPr/>
          <p:nvPr/>
        </p:nvCxnSpPr>
        <p:spPr>
          <a:xfrm>
            <a:off x="719145" y="795500"/>
            <a:ext cx="77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2"/>
          <p:cNvCxnSpPr/>
          <p:nvPr/>
        </p:nvCxnSpPr>
        <p:spPr>
          <a:xfrm>
            <a:off x="715100" y="370325"/>
            <a:ext cx="77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3"/>
          <p:cNvCxnSpPr/>
          <p:nvPr/>
        </p:nvCxnSpPr>
        <p:spPr>
          <a:xfrm>
            <a:off x="719138" y="1013450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33"/>
          <p:cNvCxnSpPr/>
          <p:nvPr/>
        </p:nvCxnSpPr>
        <p:spPr>
          <a:xfrm>
            <a:off x="715100" y="370325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3"/>
          <p:cNvCxnSpPr/>
          <p:nvPr/>
        </p:nvCxnSpPr>
        <p:spPr>
          <a:xfrm rot="10800000">
            <a:off x="714950" y="4608500"/>
            <a:ext cx="82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648039" y="1802950"/>
            <a:ext cx="31503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345661" y="3165275"/>
            <a:ext cx="985500" cy="3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647989" y="3134075"/>
            <a:ext cx="31503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3569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xanium SemiBold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106825"/>
            <a:ext cx="7704000" cy="3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22825" y="2294700"/>
            <a:ext cx="27762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Oxanium SemiBold"/>
                <a:ea typeface="Oxanium SemiBold"/>
                <a:cs typeface="Oxanium SemiBold"/>
                <a:sym typeface="Oxanium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753050" y="2294750"/>
            <a:ext cx="32928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Oxanium SemiBold"/>
                <a:ea typeface="Oxanium SemiBold"/>
                <a:cs typeface="Oxanium SemiBold"/>
                <a:sym typeface="Oxanium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222825" y="3005700"/>
            <a:ext cx="2776200" cy="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753050" y="3005650"/>
            <a:ext cx="3292800" cy="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370325"/>
            <a:ext cx="60960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370325"/>
            <a:ext cx="77040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370325"/>
            <a:ext cx="48060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700000"/>
            <a:ext cx="4806000" cy="24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→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985572" y="1680500"/>
            <a:ext cx="21447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1341868" y="1680500"/>
            <a:ext cx="5673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985572" y="2062400"/>
            <a:ext cx="21447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5657432" y="1680500"/>
            <a:ext cx="21447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5013943" y="1680500"/>
            <a:ext cx="5673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5657432" y="2062400"/>
            <a:ext cx="21447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1985493" y="3235963"/>
            <a:ext cx="21447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1341868" y="3235963"/>
            <a:ext cx="5673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1985493" y="3617825"/>
            <a:ext cx="21447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/>
          </p:nvPr>
        </p:nvSpPr>
        <p:spPr>
          <a:xfrm>
            <a:off x="5657393" y="3235963"/>
            <a:ext cx="21447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5013943" y="3235963"/>
            <a:ext cx="5673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5657393" y="3617825"/>
            <a:ext cx="21447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370325"/>
            <a:ext cx="3851400" cy="6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Oxanium SemiBold"/>
              <a:buNone/>
              <a:defRPr sz="3000">
                <a:solidFill>
                  <a:srgbClr val="191919"/>
                </a:solidFill>
                <a:latin typeface="Oxanium SemiBold"/>
                <a:ea typeface="Oxanium SemiBold"/>
                <a:cs typeface="Oxanium SemiBold"/>
                <a:sym typeface="Oxanium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"/>
              <a:buChar char="■"/>
              <a:defRPr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2" r:id="rId10"/>
    <p:sldLayoutId id="2147483670" r:id="rId11"/>
    <p:sldLayoutId id="2147483672" r:id="rId12"/>
    <p:sldLayoutId id="2147483673" r:id="rId13"/>
    <p:sldLayoutId id="2147483674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hduy09/PvZ-deeptr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nfoot.org/overvi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ctrTitle"/>
          </p:nvPr>
        </p:nvSpPr>
        <p:spPr>
          <a:xfrm>
            <a:off x="388985" y="809098"/>
            <a:ext cx="8601550" cy="21105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Plant Vs Zombie game</a:t>
            </a:r>
            <a:br>
              <a:rPr lang="en-US" dirty="0"/>
            </a:br>
            <a:r>
              <a:rPr lang="en-US" dirty="0"/>
              <a:t>Object-oriented programing</a:t>
            </a:r>
            <a:endParaRPr dirty="0"/>
          </a:p>
        </p:txBody>
      </p:sp>
      <p:sp>
        <p:nvSpPr>
          <p:cNvPr id="200" name="Google Shape;200;p37"/>
          <p:cNvSpPr/>
          <p:nvPr/>
        </p:nvSpPr>
        <p:spPr>
          <a:xfrm>
            <a:off x="811468" y="3005323"/>
            <a:ext cx="7521063" cy="11571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2800"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Oxanium;600"/>
              </a:rPr>
              <a:t>By DEEP TRY GROUP</a:t>
            </a:r>
            <a:endParaRPr sz="2800"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Oxanium;6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D7CFD916-4CBB-457C-9F1E-B960628A3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6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1143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>
            <a:spLocks noGrp="1"/>
          </p:cNvSpPr>
          <p:nvPr>
            <p:ph type="title"/>
          </p:nvPr>
        </p:nvSpPr>
        <p:spPr>
          <a:xfrm>
            <a:off x="1352930" y="1164223"/>
            <a:ext cx="5921279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OUR GITHUB LINK: </a:t>
            </a:r>
            <a:r>
              <a:rPr lang="en-US" sz="1800" i="0" u="none" strike="noStrike" dirty="0">
                <a:effectLst/>
                <a:latin typeface="-apple-system"/>
                <a:hlinkClick r:id="rId3" tooltip="https://github.com/dominhduy09/PvZ-deeptry"/>
              </a:rPr>
              <a:t>github.com/dominhduy09/</a:t>
            </a:r>
            <a:r>
              <a:rPr lang="en-US" sz="1800" i="0" u="none" strike="noStrike" dirty="0" err="1">
                <a:effectLst/>
                <a:latin typeface="-apple-system"/>
                <a:hlinkClick r:id="rId3" tooltip="https://github.com/dominhduy09/PvZ-deeptry"/>
              </a:rPr>
              <a:t>PvZ-deeptry</a:t>
            </a:r>
            <a:endParaRPr sz="1800" dirty="0"/>
          </a:p>
        </p:txBody>
      </p:sp>
      <p:sp>
        <p:nvSpPr>
          <p:cNvPr id="384" name="Google Shape;384;p46"/>
          <p:cNvSpPr txBox="1">
            <a:spLocks noGrp="1"/>
          </p:cNvSpPr>
          <p:nvPr>
            <p:ph type="title" idx="8"/>
          </p:nvPr>
        </p:nvSpPr>
        <p:spPr>
          <a:xfrm>
            <a:off x="720000" y="370325"/>
            <a:ext cx="77040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GITHUB</a:t>
            </a:r>
            <a:endParaRPr dirty="0"/>
          </a:p>
        </p:txBody>
      </p:sp>
      <p:grpSp>
        <p:nvGrpSpPr>
          <p:cNvPr id="426" name="Google Shape;426;p46"/>
          <p:cNvGrpSpPr/>
          <p:nvPr/>
        </p:nvGrpSpPr>
        <p:grpSpPr>
          <a:xfrm>
            <a:off x="680494" y="1159411"/>
            <a:ext cx="453675" cy="444450"/>
            <a:chOff x="4456875" y="1363075"/>
            <a:chExt cx="453675" cy="444450"/>
          </a:xfrm>
        </p:grpSpPr>
        <p:sp>
          <p:nvSpPr>
            <p:cNvPr id="427" name="Google Shape;427;p46"/>
            <p:cNvSpPr/>
            <p:nvPr/>
          </p:nvSpPr>
          <p:spPr>
            <a:xfrm>
              <a:off x="4477350" y="1689975"/>
              <a:ext cx="86300" cy="96100"/>
            </a:xfrm>
            <a:custGeom>
              <a:avLst/>
              <a:gdLst/>
              <a:ahLst/>
              <a:cxnLst/>
              <a:rect l="l" t="t" r="r" b="b"/>
              <a:pathLst>
                <a:path w="3452" h="3844" extrusionOk="0">
                  <a:moveTo>
                    <a:pt x="1708" y="534"/>
                  </a:moveTo>
                  <a:cubicBezTo>
                    <a:pt x="2420" y="534"/>
                    <a:pt x="2740" y="1353"/>
                    <a:pt x="2277" y="1851"/>
                  </a:cubicBezTo>
                  <a:cubicBezTo>
                    <a:pt x="2116" y="2013"/>
                    <a:pt x="1920" y="2084"/>
                    <a:pt x="1730" y="2084"/>
                  </a:cubicBezTo>
                  <a:cubicBezTo>
                    <a:pt x="1334" y="2084"/>
                    <a:pt x="961" y="1774"/>
                    <a:pt x="961" y="1317"/>
                  </a:cubicBezTo>
                  <a:cubicBezTo>
                    <a:pt x="961" y="890"/>
                    <a:pt x="1281" y="534"/>
                    <a:pt x="1708" y="534"/>
                  </a:cubicBezTo>
                  <a:close/>
                  <a:moveTo>
                    <a:pt x="2206" y="2527"/>
                  </a:moveTo>
                  <a:cubicBezTo>
                    <a:pt x="2526" y="2669"/>
                    <a:pt x="2775" y="2954"/>
                    <a:pt x="2847" y="3310"/>
                  </a:cubicBezTo>
                  <a:lnTo>
                    <a:pt x="605" y="3310"/>
                  </a:lnTo>
                  <a:cubicBezTo>
                    <a:pt x="676" y="2954"/>
                    <a:pt x="925" y="2669"/>
                    <a:pt x="1245" y="2527"/>
                  </a:cubicBezTo>
                  <a:cubicBezTo>
                    <a:pt x="1405" y="2580"/>
                    <a:pt x="1566" y="2607"/>
                    <a:pt x="1726" y="2607"/>
                  </a:cubicBezTo>
                  <a:cubicBezTo>
                    <a:pt x="1886" y="2607"/>
                    <a:pt x="2046" y="2580"/>
                    <a:pt x="2206" y="2527"/>
                  </a:cubicBezTo>
                  <a:close/>
                  <a:moveTo>
                    <a:pt x="1708" y="1"/>
                  </a:moveTo>
                  <a:cubicBezTo>
                    <a:pt x="605" y="1"/>
                    <a:pt x="0" y="1353"/>
                    <a:pt x="783" y="2207"/>
                  </a:cubicBezTo>
                  <a:cubicBezTo>
                    <a:pt x="320" y="2491"/>
                    <a:pt x="36" y="3025"/>
                    <a:pt x="36" y="3559"/>
                  </a:cubicBezTo>
                  <a:cubicBezTo>
                    <a:pt x="36" y="3701"/>
                    <a:pt x="178" y="3843"/>
                    <a:pt x="320" y="3843"/>
                  </a:cubicBezTo>
                  <a:lnTo>
                    <a:pt x="3131" y="3843"/>
                  </a:lnTo>
                  <a:cubicBezTo>
                    <a:pt x="3273" y="3843"/>
                    <a:pt x="3380" y="3701"/>
                    <a:pt x="3380" y="3559"/>
                  </a:cubicBezTo>
                  <a:cubicBezTo>
                    <a:pt x="3380" y="3025"/>
                    <a:pt x="3131" y="2491"/>
                    <a:pt x="2669" y="2207"/>
                  </a:cubicBezTo>
                  <a:cubicBezTo>
                    <a:pt x="3451" y="1353"/>
                    <a:pt x="2847" y="1"/>
                    <a:pt x="1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4478225" y="1384875"/>
              <a:ext cx="86300" cy="95200"/>
            </a:xfrm>
            <a:custGeom>
              <a:avLst/>
              <a:gdLst/>
              <a:ahLst/>
              <a:cxnLst/>
              <a:rect l="l" t="t" r="r" b="b"/>
              <a:pathLst>
                <a:path w="3452" h="3808" extrusionOk="0">
                  <a:moveTo>
                    <a:pt x="1709" y="534"/>
                  </a:moveTo>
                  <a:cubicBezTo>
                    <a:pt x="2385" y="534"/>
                    <a:pt x="2740" y="1353"/>
                    <a:pt x="2242" y="1851"/>
                  </a:cubicBezTo>
                  <a:cubicBezTo>
                    <a:pt x="2092" y="2012"/>
                    <a:pt x="1901" y="2084"/>
                    <a:pt x="1711" y="2084"/>
                  </a:cubicBezTo>
                  <a:cubicBezTo>
                    <a:pt x="1315" y="2084"/>
                    <a:pt x="926" y="1774"/>
                    <a:pt x="926" y="1317"/>
                  </a:cubicBezTo>
                  <a:cubicBezTo>
                    <a:pt x="926" y="854"/>
                    <a:pt x="1282" y="534"/>
                    <a:pt x="1709" y="534"/>
                  </a:cubicBezTo>
                  <a:close/>
                  <a:moveTo>
                    <a:pt x="2207" y="2527"/>
                  </a:moveTo>
                  <a:cubicBezTo>
                    <a:pt x="2527" y="2669"/>
                    <a:pt x="2776" y="2954"/>
                    <a:pt x="2847" y="3310"/>
                  </a:cubicBezTo>
                  <a:lnTo>
                    <a:pt x="641" y="3310"/>
                  </a:lnTo>
                  <a:cubicBezTo>
                    <a:pt x="712" y="2954"/>
                    <a:pt x="961" y="2669"/>
                    <a:pt x="1282" y="2527"/>
                  </a:cubicBezTo>
                  <a:cubicBezTo>
                    <a:pt x="1424" y="2580"/>
                    <a:pt x="1575" y="2607"/>
                    <a:pt x="1731" y="2607"/>
                  </a:cubicBezTo>
                  <a:cubicBezTo>
                    <a:pt x="1886" y="2607"/>
                    <a:pt x="2047" y="2580"/>
                    <a:pt x="2207" y="2527"/>
                  </a:cubicBezTo>
                  <a:close/>
                  <a:moveTo>
                    <a:pt x="1709" y="1"/>
                  </a:moveTo>
                  <a:cubicBezTo>
                    <a:pt x="570" y="1"/>
                    <a:pt x="1" y="1353"/>
                    <a:pt x="748" y="2171"/>
                  </a:cubicBezTo>
                  <a:cubicBezTo>
                    <a:pt x="321" y="2491"/>
                    <a:pt x="36" y="3025"/>
                    <a:pt x="36" y="3559"/>
                  </a:cubicBezTo>
                  <a:cubicBezTo>
                    <a:pt x="36" y="3701"/>
                    <a:pt x="143" y="3808"/>
                    <a:pt x="285" y="3808"/>
                  </a:cubicBezTo>
                  <a:lnTo>
                    <a:pt x="3132" y="3808"/>
                  </a:lnTo>
                  <a:cubicBezTo>
                    <a:pt x="3274" y="3808"/>
                    <a:pt x="3381" y="3701"/>
                    <a:pt x="3381" y="3559"/>
                  </a:cubicBezTo>
                  <a:cubicBezTo>
                    <a:pt x="3381" y="3025"/>
                    <a:pt x="3096" y="2491"/>
                    <a:pt x="2669" y="2171"/>
                  </a:cubicBezTo>
                  <a:cubicBezTo>
                    <a:pt x="3452" y="1353"/>
                    <a:pt x="2847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4794900" y="1689975"/>
              <a:ext cx="86300" cy="96100"/>
            </a:xfrm>
            <a:custGeom>
              <a:avLst/>
              <a:gdLst/>
              <a:ahLst/>
              <a:cxnLst/>
              <a:rect l="l" t="t" r="r" b="b"/>
              <a:pathLst>
                <a:path w="3452" h="3844" extrusionOk="0">
                  <a:moveTo>
                    <a:pt x="1744" y="534"/>
                  </a:moveTo>
                  <a:cubicBezTo>
                    <a:pt x="2420" y="534"/>
                    <a:pt x="2776" y="1388"/>
                    <a:pt x="2278" y="1851"/>
                  </a:cubicBezTo>
                  <a:cubicBezTo>
                    <a:pt x="2116" y="2013"/>
                    <a:pt x="1920" y="2084"/>
                    <a:pt x="1730" y="2084"/>
                  </a:cubicBezTo>
                  <a:cubicBezTo>
                    <a:pt x="1334" y="2084"/>
                    <a:pt x="961" y="1774"/>
                    <a:pt x="961" y="1317"/>
                  </a:cubicBezTo>
                  <a:cubicBezTo>
                    <a:pt x="961" y="890"/>
                    <a:pt x="1317" y="534"/>
                    <a:pt x="1744" y="534"/>
                  </a:cubicBezTo>
                  <a:close/>
                  <a:moveTo>
                    <a:pt x="2171" y="2527"/>
                  </a:moveTo>
                  <a:cubicBezTo>
                    <a:pt x="2491" y="2669"/>
                    <a:pt x="2740" y="2954"/>
                    <a:pt x="2847" y="3310"/>
                  </a:cubicBezTo>
                  <a:lnTo>
                    <a:pt x="605" y="3310"/>
                  </a:lnTo>
                  <a:cubicBezTo>
                    <a:pt x="676" y="2954"/>
                    <a:pt x="926" y="2669"/>
                    <a:pt x="1246" y="2527"/>
                  </a:cubicBezTo>
                  <a:cubicBezTo>
                    <a:pt x="1424" y="2562"/>
                    <a:pt x="1566" y="2598"/>
                    <a:pt x="1744" y="2598"/>
                  </a:cubicBezTo>
                  <a:cubicBezTo>
                    <a:pt x="1886" y="2598"/>
                    <a:pt x="2029" y="2562"/>
                    <a:pt x="2171" y="2527"/>
                  </a:cubicBezTo>
                  <a:close/>
                  <a:moveTo>
                    <a:pt x="1744" y="1"/>
                  </a:moveTo>
                  <a:cubicBezTo>
                    <a:pt x="605" y="1"/>
                    <a:pt x="0" y="1353"/>
                    <a:pt x="783" y="2207"/>
                  </a:cubicBezTo>
                  <a:cubicBezTo>
                    <a:pt x="321" y="2491"/>
                    <a:pt x="72" y="3025"/>
                    <a:pt x="72" y="3559"/>
                  </a:cubicBezTo>
                  <a:cubicBezTo>
                    <a:pt x="72" y="3701"/>
                    <a:pt x="178" y="3843"/>
                    <a:pt x="321" y="3843"/>
                  </a:cubicBezTo>
                  <a:lnTo>
                    <a:pt x="3132" y="3843"/>
                  </a:lnTo>
                  <a:cubicBezTo>
                    <a:pt x="3274" y="3843"/>
                    <a:pt x="3416" y="3701"/>
                    <a:pt x="3416" y="3559"/>
                  </a:cubicBezTo>
                  <a:cubicBezTo>
                    <a:pt x="3416" y="3025"/>
                    <a:pt x="3132" y="2491"/>
                    <a:pt x="2669" y="2207"/>
                  </a:cubicBezTo>
                  <a:cubicBezTo>
                    <a:pt x="3452" y="1353"/>
                    <a:pt x="2847" y="1"/>
                    <a:pt x="1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4794900" y="1384875"/>
              <a:ext cx="86300" cy="95200"/>
            </a:xfrm>
            <a:custGeom>
              <a:avLst/>
              <a:gdLst/>
              <a:ahLst/>
              <a:cxnLst/>
              <a:rect l="l" t="t" r="r" b="b"/>
              <a:pathLst>
                <a:path w="3452" h="3808" extrusionOk="0">
                  <a:moveTo>
                    <a:pt x="1744" y="534"/>
                  </a:moveTo>
                  <a:cubicBezTo>
                    <a:pt x="2420" y="534"/>
                    <a:pt x="2776" y="1353"/>
                    <a:pt x="2278" y="1851"/>
                  </a:cubicBezTo>
                  <a:cubicBezTo>
                    <a:pt x="2116" y="2012"/>
                    <a:pt x="1920" y="2084"/>
                    <a:pt x="1730" y="2084"/>
                  </a:cubicBezTo>
                  <a:cubicBezTo>
                    <a:pt x="1334" y="2084"/>
                    <a:pt x="961" y="1774"/>
                    <a:pt x="961" y="1317"/>
                  </a:cubicBezTo>
                  <a:cubicBezTo>
                    <a:pt x="961" y="854"/>
                    <a:pt x="1317" y="534"/>
                    <a:pt x="1744" y="534"/>
                  </a:cubicBezTo>
                  <a:close/>
                  <a:moveTo>
                    <a:pt x="2171" y="2491"/>
                  </a:moveTo>
                  <a:cubicBezTo>
                    <a:pt x="2491" y="2669"/>
                    <a:pt x="2740" y="2954"/>
                    <a:pt x="2847" y="3310"/>
                  </a:cubicBezTo>
                  <a:lnTo>
                    <a:pt x="605" y="3310"/>
                  </a:lnTo>
                  <a:cubicBezTo>
                    <a:pt x="676" y="2954"/>
                    <a:pt x="926" y="2669"/>
                    <a:pt x="1246" y="2491"/>
                  </a:cubicBezTo>
                  <a:cubicBezTo>
                    <a:pt x="1424" y="2562"/>
                    <a:pt x="1566" y="2598"/>
                    <a:pt x="1744" y="2598"/>
                  </a:cubicBezTo>
                  <a:cubicBezTo>
                    <a:pt x="1886" y="2598"/>
                    <a:pt x="2029" y="2562"/>
                    <a:pt x="2171" y="2491"/>
                  </a:cubicBezTo>
                  <a:close/>
                  <a:moveTo>
                    <a:pt x="1744" y="1"/>
                  </a:moveTo>
                  <a:cubicBezTo>
                    <a:pt x="605" y="1"/>
                    <a:pt x="0" y="1353"/>
                    <a:pt x="783" y="2171"/>
                  </a:cubicBezTo>
                  <a:cubicBezTo>
                    <a:pt x="321" y="2491"/>
                    <a:pt x="72" y="3025"/>
                    <a:pt x="72" y="3559"/>
                  </a:cubicBezTo>
                  <a:cubicBezTo>
                    <a:pt x="72" y="3701"/>
                    <a:pt x="178" y="3808"/>
                    <a:pt x="321" y="3808"/>
                  </a:cubicBezTo>
                  <a:lnTo>
                    <a:pt x="3132" y="3808"/>
                  </a:lnTo>
                  <a:cubicBezTo>
                    <a:pt x="3274" y="3808"/>
                    <a:pt x="3416" y="3701"/>
                    <a:pt x="3416" y="3559"/>
                  </a:cubicBezTo>
                  <a:cubicBezTo>
                    <a:pt x="3416" y="3025"/>
                    <a:pt x="3132" y="2491"/>
                    <a:pt x="2669" y="2171"/>
                  </a:cubicBezTo>
                  <a:cubicBezTo>
                    <a:pt x="3452" y="1353"/>
                    <a:pt x="2847" y="1"/>
                    <a:pt x="1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4559175" y="1363075"/>
              <a:ext cx="241975" cy="45000"/>
            </a:xfrm>
            <a:custGeom>
              <a:avLst/>
              <a:gdLst/>
              <a:ahLst/>
              <a:cxnLst/>
              <a:rect l="l" t="t" r="r" b="b"/>
              <a:pathLst>
                <a:path w="9679" h="1800" extrusionOk="0">
                  <a:moveTo>
                    <a:pt x="4804" y="1"/>
                  </a:moveTo>
                  <a:cubicBezTo>
                    <a:pt x="3185" y="1"/>
                    <a:pt x="1566" y="446"/>
                    <a:pt x="143" y="1335"/>
                  </a:cubicBezTo>
                  <a:cubicBezTo>
                    <a:pt x="36" y="1406"/>
                    <a:pt x="0" y="1549"/>
                    <a:pt x="72" y="1691"/>
                  </a:cubicBezTo>
                  <a:cubicBezTo>
                    <a:pt x="118" y="1760"/>
                    <a:pt x="193" y="1799"/>
                    <a:pt x="279" y="1799"/>
                  </a:cubicBezTo>
                  <a:cubicBezTo>
                    <a:pt x="327" y="1799"/>
                    <a:pt x="377" y="1787"/>
                    <a:pt x="427" y="1762"/>
                  </a:cubicBezTo>
                  <a:cubicBezTo>
                    <a:pt x="1762" y="944"/>
                    <a:pt x="3283" y="535"/>
                    <a:pt x="4804" y="535"/>
                  </a:cubicBezTo>
                  <a:cubicBezTo>
                    <a:pt x="6325" y="535"/>
                    <a:pt x="7846" y="944"/>
                    <a:pt x="9180" y="1762"/>
                  </a:cubicBezTo>
                  <a:cubicBezTo>
                    <a:pt x="9216" y="1798"/>
                    <a:pt x="9287" y="1798"/>
                    <a:pt x="9323" y="1798"/>
                  </a:cubicBezTo>
                  <a:cubicBezTo>
                    <a:pt x="9607" y="1798"/>
                    <a:pt x="9678" y="1442"/>
                    <a:pt x="9465" y="1335"/>
                  </a:cubicBezTo>
                  <a:cubicBezTo>
                    <a:pt x="8042" y="446"/>
                    <a:pt x="6423" y="1"/>
                    <a:pt x="4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4456875" y="1490900"/>
              <a:ext cx="41825" cy="207100"/>
            </a:xfrm>
            <a:custGeom>
              <a:avLst/>
              <a:gdLst/>
              <a:ahLst/>
              <a:cxnLst/>
              <a:rect l="l" t="t" r="r" b="b"/>
              <a:pathLst>
                <a:path w="1673" h="8284" extrusionOk="0">
                  <a:moveTo>
                    <a:pt x="987" y="1"/>
                  </a:moveTo>
                  <a:cubicBezTo>
                    <a:pt x="890" y="1"/>
                    <a:pt x="809" y="59"/>
                    <a:pt x="783" y="136"/>
                  </a:cubicBezTo>
                  <a:cubicBezTo>
                    <a:pt x="250" y="1275"/>
                    <a:pt x="1" y="2520"/>
                    <a:pt x="1" y="3765"/>
                  </a:cubicBezTo>
                  <a:cubicBezTo>
                    <a:pt x="1" y="5295"/>
                    <a:pt x="392" y="6825"/>
                    <a:pt x="1139" y="8142"/>
                  </a:cubicBezTo>
                  <a:cubicBezTo>
                    <a:pt x="1210" y="8213"/>
                    <a:pt x="1282" y="8284"/>
                    <a:pt x="1388" y="8284"/>
                  </a:cubicBezTo>
                  <a:cubicBezTo>
                    <a:pt x="1424" y="8284"/>
                    <a:pt x="1459" y="8284"/>
                    <a:pt x="1495" y="8248"/>
                  </a:cubicBezTo>
                  <a:cubicBezTo>
                    <a:pt x="1637" y="8177"/>
                    <a:pt x="1673" y="7999"/>
                    <a:pt x="1602" y="7893"/>
                  </a:cubicBezTo>
                  <a:cubicBezTo>
                    <a:pt x="285" y="5580"/>
                    <a:pt x="179" y="2804"/>
                    <a:pt x="1246" y="349"/>
                  </a:cubicBezTo>
                  <a:cubicBezTo>
                    <a:pt x="1317" y="243"/>
                    <a:pt x="1246" y="65"/>
                    <a:pt x="1104" y="29"/>
                  </a:cubicBezTo>
                  <a:cubicBezTo>
                    <a:pt x="1064" y="9"/>
                    <a:pt x="1024" y="1"/>
                    <a:pt x="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4564625" y="1766475"/>
              <a:ext cx="183150" cy="41050"/>
            </a:xfrm>
            <a:custGeom>
              <a:avLst/>
              <a:gdLst/>
              <a:ahLst/>
              <a:cxnLst/>
              <a:rect l="l" t="t" r="r" b="b"/>
              <a:pathLst>
                <a:path w="7326" h="1642" extrusionOk="0">
                  <a:moveTo>
                    <a:pt x="388" y="0"/>
                  </a:moveTo>
                  <a:cubicBezTo>
                    <a:pt x="176" y="0"/>
                    <a:pt x="0" y="407"/>
                    <a:pt x="245" y="499"/>
                  </a:cubicBezTo>
                  <a:cubicBezTo>
                    <a:pt x="1573" y="1254"/>
                    <a:pt x="3078" y="1641"/>
                    <a:pt x="4598" y="1641"/>
                  </a:cubicBezTo>
                  <a:cubicBezTo>
                    <a:pt x="5440" y="1641"/>
                    <a:pt x="6288" y="1523"/>
                    <a:pt x="7112" y="1282"/>
                  </a:cubicBezTo>
                  <a:cubicBezTo>
                    <a:pt x="7219" y="1210"/>
                    <a:pt x="7326" y="1068"/>
                    <a:pt x="7290" y="961"/>
                  </a:cubicBezTo>
                  <a:cubicBezTo>
                    <a:pt x="7234" y="850"/>
                    <a:pt x="7136" y="761"/>
                    <a:pt x="7027" y="761"/>
                  </a:cubicBezTo>
                  <a:cubicBezTo>
                    <a:pt x="6997" y="761"/>
                    <a:pt x="6965" y="768"/>
                    <a:pt x="6934" y="783"/>
                  </a:cubicBezTo>
                  <a:lnTo>
                    <a:pt x="6970" y="783"/>
                  </a:lnTo>
                  <a:cubicBezTo>
                    <a:pt x="6203" y="1010"/>
                    <a:pt x="5414" y="1120"/>
                    <a:pt x="4627" y="1120"/>
                  </a:cubicBezTo>
                  <a:cubicBezTo>
                    <a:pt x="3189" y="1120"/>
                    <a:pt x="1760" y="749"/>
                    <a:pt x="494" y="36"/>
                  </a:cubicBezTo>
                  <a:cubicBezTo>
                    <a:pt x="459" y="11"/>
                    <a:pt x="423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4755150" y="1766050"/>
              <a:ext cx="40175" cy="23625"/>
            </a:xfrm>
            <a:custGeom>
              <a:avLst/>
              <a:gdLst/>
              <a:ahLst/>
              <a:cxnLst/>
              <a:rect l="l" t="t" r="r" b="b"/>
              <a:pathLst>
                <a:path w="1607" h="945" extrusionOk="0">
                  <a:moveTo>
                    <a:pt x="1235" y="1"/>
                  </a:moveTo>
                  <a:cubicBezTo>
                    <a:pt x="1190" y="1"/>
                    <a:pt x="1141" y="17"/>
                    <a:pt x="1092" y="53"/>
                  </a:cubicBezTo>
                  <a:cubicBezTo>
                    <a:pt x="808" y="196"/>
                    <a:pt x="559" y="338"/>
                    <a:pt x="274" y="445"/>
                  </a:cubicBezTo>
                  <a:cubicBezTo>
                    <a:pt x="1" y="547"/>
                    <a:pt x="88" y="945"/>
                    <a:pt x="348" y="945"/>
                  </a:cubicBezTo>
                  <a:cubicBezTo>
                    <a:pt x="358" y="945"/>
                    <a:pt x="369" y="944"/>
                    <a:pt x="381" y="943"/>
                  </a:cubicBezTo>
                  <a:lnTo>
                    <a:pt x="487" y="943"/>
                  </a:lnTo>
                  <a:cubicBezTo>
                    <a:pt x="772" y="836"/>
                    <a:pt x="1057" y="658"/>
                    <a:pt x="1341" y="516"/>
                  </a:cubicBezTo>
                  <a:cubicBezTo>
                    <a:pt x="1607" y="368"/>
                    <a:pt x="1457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4861600" y="1490925"/>
              <a:ext cx="48950" cy="203525"/>
            </a:xfrm>
            <a:custGeom>
              <a:avLst/>
              <a:gdLst/>
              <a:ahLst/>
              <a:cxnLst/>
              <a:rect l="l" t="t" r="r" b="b"/>
              <a:pathLst>
                <a:path w="1958" h="8141" extrusionOk="0">
                  <a:moveTo>
                    <a:pt x="612" y="0"/>
                  </a:moveTo>
                  <a:cubicBezTo>
                    <a:pt x="575" y="0"/>
                    <a:pt x="537" y="9"/>
                    <a:pt x="499" y="28"/>
                  </a:cubicBezTo>
                  <a:cubicBezTo>
                    <a:pt x="357" y="64"/>
                    <a:pt x="286" y="242"/>
                    <a:pt x="357" y="384"/>
                  </a:cubicBezTo>
                  <a:cubicBezTo>
                    <a:pt x="855" y="1451"/>
                    <a:pt x="1068" y="2590"/>
                    <a:pt x="1068" y="3764"/>
                  </a:cubicBezTo>
                  <a:cubicBezTo>
                    <a:pt x="1068" y="5152"/>
                    <a:pt x="748" y="6539"/>
                    <a:pt x="72" y="7785"/>
                  </a:cubicBezTo>
                  <a:cubicBezTo>
                    <a:pt x="1" y="7892"/>
                    <a:pt x="37" y="8069"/>
                    <a:pt x="179" y="8141"/>
                  </a:cubicBezTo>
                  <a:lnTo>
                    <a:pt x="286" y="8141"/>
                  </a:lnTo>
                  <a:cubicBezTo>
                    <a:pt x="392" y="8141"/>
                    <a:pt x="499" y="8105"/>
                    <a:pt x="535" y="8034"/>
                  </a:cubicBezTo>
                  <a:cubicBezTo>
                    <a:pt x="1851" y="5579"/>
                    <a:pt x="1958" y="2697"/>
                    <a:pt x="855" y="171"/>
                  </a:cubicBezTo>
                  <a:cubicBezTo>
                    <a:pt x="803" y="66"/>
                    <a:pt x="71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4565400" y="1471825"/>
              <a:ext cx="23150" cy="21600"/>
            </a:xfrm>
            <a:custGeom>
              <a:avLst/>
              <a:gdLst/>
              <a:ahLst/>
              <a:cxnLst/>
              <a:rect l="l" t="t" r="r" b="b"/>
              <a:pathLst>
                <a:path w="926" h="864" extrusionOk="0">
                  <a:moveTo>
                    <a:pt x="285" y="1"/>
                  </a:moveTo>
                  <a:cubicBezTo>
                    <a:pt x="223" y="1"/>
                    <a:pt x="161" y="27"/>
                    <a:pt x="107" y="81"/>
                  </a:cubicBezTo>
                  <a:cubicBezTo>
                    <a:pt x="1" y="187"/>
                    <a:pt x="1" y="330"/>
                    <a:pt x="107" y="436"/>
                  </a:cubicBezTo>
                  <a:lnTo>
                    <a:pt x="463" y="792"/>
                  </a:lnTo>
                  <a:cubicBezTo>
                    <a:pt x="499" y="863"/>
                    <a:pt x="570" y="863"/>
                    <a:pt x="641" y="863"/>
                  </a:cubicBezTo>
                  <a:cubicBezTo>
                    <a:pt x="712" y="863"/>
                    <a:pt x="783" y="863"/>
                    <a:pt x="819" y="792"/>
                  </a:cubicBezTo>
                  <a:cubicBezTo>
                    <a:pt x="926" y="685"/>
                    <a:pt x="926" y="543"/>
                    <a:pt x="819" y="436"/>
                  </a:cubicBezTo>
                  <a:lnTo>
                    <a:pt x="463" y="81"/>
                  </a:lnTo>
                  <a:cubicBezTo>
                    <a:pt x="410" y="27"/>
                    <a:pt x="347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4554725" y="1471475"/>
              <a:ext cx="249100" cy="237425"/>
            </a:xfrm>
            <a:custGeom>
              <a:avLst/>
              <a:gdLst/>
              <a:ahLst/>
              <a:cxnLst/>
              <a:rect l="l" t="t" r="r" b="b"/>
              <a:pathLst>
                <a:path w="9964" h="9497" extrusionOk="0">
                  <a:moveTo>
                    <a:pt x="9231" y="0"/>
                  </a:moveTo>
                  <a:cubicBezTo>
                    <a:pt x="9165" y="0"/>
                    <a:pt x="9096" y="28"/>
                    <a:pt x="9038" y="95"/>
                  </a:cubicBezTo>
                  <a:lnTo>
                    <a:pt x="4982" y="4186"/>
                  </a:lnTo>
                  <a:lnTo>
                    <a:pt x="1993" y="1198"/>
                  </a:lnTo>
                  <a:cubicBezTo>
                    <a:pt x="1931" y="1127"/>
                    <a:pt x="1861" y="1098"/>
                    <a:pt x="1794" y="1098"/>
                  </a:cubicBezTo>
                  <a:cubicBezTo>
                    <a:pt x="1592" y="1098"/>
                    <a:pt x="1423" y="1366"/>
                    <a:pt x="1637" y="1553"/>
                  </a:cubicBezTo>
                  <a:lnTo>
                    <a:pt x="4626" y="4542"/>
                  </a:lnTo>
                  <a:lnTo>
                    <a:pt x="107" y="9025"/>
                  </a:lnTo>
                  <a:cubicBezTo>
                    <a:pt x="1" y="9132"/>
                    <a:pt x="1" y="9310"/>
                    <a:pt x="107" y="9417"/>
                  </a:cubicBezTo>
                  <a:cubicBezTo>
                    <a:pt x="161" y="9470"/>
                    <a:pt x="232" y="9497"/>
                    <a:pt x="303" y="9497"/>
                  </a:cubicBezTo>
                  <a:cubicBezTo>
                    <a:pt x="374" y="9497"/>
                    <a:pt x="445" y="9470"/>
                    <a:pt x="499" y="9417"/>
                  </a:cubicBezTo>
                  <a:lnTo>
                    <a:pt x="4982" y="4898"/>
                  </a:lnTo>
                  <a:lnTo>
                    <a:pt x="9430" y="9346"/>
                  </a:lnTo>
                  <a:cubicBezTo>
                    <a:pt x="9465" y="9417"/>
                    <a:pt x="9536" y="9417"/>
                    <a:pt x="9607" y="9452"/>
                  </a:cubicBezTo>
                  <a:cubicBezTo>
                    <a:pt x="9856" y="9417"/>
                    <a:pt x="9963" y="9168"/>
                    <a:pt x="9785" y="8990"/>
                  </a:cubicBezTo>
                  <a:lnTo>
                    <a:pt x="5338" y="4542"/>
                  </a:lnTo>
                  <a:lnTo>
                    <a:pt x="9394" y="486"/>
                  </a:lnTo>
                  <a:cubicBezTo>
                    <a:pt x="9639" y="295"/>
                    <a:pt x="9446" y="0"/>
                    <a:pt x="9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8" name="Google Shape;438;p46"/>
          <p:cNvCxnSpPr/>
          <p:nvPr/>
        </p:nvCxnSpPr>
        <p:spPr>
          <a:xfrm>
            <a:off x="719138" y="1013450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6"/>
          <p:cNvCxnSpPr/>
          <p:nvPr/>
        </p:nvCxnSpPr>
        <p:spPr>
          <a:xfrm>
            <a:off x="715100" y="370325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6"/>
          <p:cNvCxnSpPr/>
          <p:nvPr/>
        </p:nvCxnSpPr>
        <p:spPr>
          <a:xfrm rot="10800000">
            <a:off x="1305381" y="1159336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32D5003-A1B6-453B-A83B-639B98DC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26" y="1744537"/>
            <a:ext cx="4591050" cy="3396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  <a:softEdge rad="762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B781C9-3676-4AB4-9E18-7C0B39E58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356" y="1773001"/>
            <a:ext cx="3049035" cy="3370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endPos="0" dist="5000" dir="5400000" sy="-100000" algn="bl" rotWithShape="0"/>
            <a:softEdge rad="1143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>
            <a:spLocks noGrp="1"/>
          </p:cNvSpPr>
          <p:nvPr>
            <p:ph type="title" idx="15"/>
          </p:nvPr>
        </p:nvSpPr>
        <p:spPr>
          <a:xfrm>
            <a:off x="720000" y="370325"/>
            <a:ext cx="77040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GREENFOOT</a:t>
            </a:r>
            <a:endParaRPr dirty="0"/>
          </a:p>
        </p:txBody>
      </p:sp>
      <p:cxnSp>
        <p:nvCxnSpPr>
          <p:cNvPr id="485" name="Google Shape;485;p48"/>
          <p:cNvCxnSpPr/>
          <p:nvPr/>
        </p:nvCxnSpPr>
        <p:spPr>
          <a:xfrm>
            <a:off x="719138" y="1013450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8"/>
          <p:cNvCxnSpPr/>
          <p:nvPr/>
        </p:nvCxnSpPr>
        <p:spPr>
          <a:xfrm>
            <a:off x="715100" y="370325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8"/>
          <p:cNvCxnSpPr/>
          <p:nvPr/>
        </p:nvCxnSpPr>
        <p:spPr>
          <a:xfrm>
            <a:off x="6568500" y="694025"/>
            <a:ext cx="7665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42" name="Google Shape;380;p46">
            <a:extLst>
              <a:ext uri="{FF2B5EF4-FFF2-40B4-BE49-F238E27FC236}">
                <a16:creationId xmlns:a16="http://schemas.microsoft.com/office/drawing/2014/main" id="{E2984E5F-4541-4F66-B835-C79ED5760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7856" y="1116987"/>
            <a:ext cx="7008288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GREENFOOT APPLICATION: </a:t>
            </a:r>
            <a:r>
              <a:rPr lang="en-US" sz="1400" b="0" i="0" dirty="0">
                <a:solidFill>
                  <a:srgbClr val="E6EDF3"/>
                </a:solidFill>
                <a:effectLst/>
                <a:latin typeface="-apple-system"/>
              </a:rPr>
              <a:t> </a:t>
            </a:r>
            <a:r>
              <a:rPr lang="en-US" sz="1800" b="0" i="0" u="sng" dirty="0">
                <a:effectLst/>
                <a:latin typeface="-apple-system"/>
                <a:hlinkClick r:id="rId3"/>
              </a:rPr>
              <a:t>https://www.greenfoot.org/overview</a:t>
            </a:r>
            <a:endParaRPr sz="1800" dirty="0"/>
          </a:p>
        </p:txBody>
      </p:sp>
      <p:pic>
        <p:nvPicPr>
          <p:cNvPr id="1026" name="Picture 2" descr="Greenfoot - Fazendo download e conhecendo a ferramenta">
            <a:extLst>
              <a:ext uri="{FF2B5EF4-FFF2-40B4-BE49-F238E27FC236}">
                <a16:creationId xmlns:a16="http://schemas.microsoft.com/office/drawing/2014/main" id="{8410C029-1E63-4A61-9AE7-A5707F8C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00" y="1713850"/>
            <a:ext cx="4066309" cy="317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243;p40">
            <a:extLst>
              <a:ext uri="{FF2B5EF4-FFF2-40B4-BE49-F238E27FC236}">
                <a16:creationId xmlns:a16="http://schemas.microsoft.com/office/drawing/2014/main" id="{F022ECFA-7A9C-4CDE-AB2C-7EE788EE776B}"/>
              </a:ext>
            </a:extLst>
          </p:cNvPr>
          <p:cNvSpPr txBox="1">
            <a:spLocks/>
          </p:cNvSpPr>
          <p:nvPr/>
        </p:nvSpPr>
        <p:spPr>
          <a:xfrm>
            <a:off x="251546" y="1845637"/>
            <a:ext cx="5673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Oxanium SemiBold"/>
              <a:buNone/>
              <a:defRPr sz="2400" b="0" i="0" u="none" strike="noStrike" cap="none">
                <a:solidFill>
                  <a:schemeClr val="dk2"/>
                </a:solidFill>
                <a:latin typeface="Oxanium SemiBold"/>
                <a:ea typeface="Oxanium SemiBold"/>
                <a:cs typeface="Oxanium SemiBold"/>
                <a:sym typeface="Oxanium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6" name="Google Shape;244;p40">
            <a:extLst>
              <a:ext uri="{FF2B5EF4-FFF2-40B4-BE49-F238E27FC236}">
                <a16:creationId xmlns:a16="http://schemas.microsoft.com/office/drawing/2014/main" id="{EB6AA294-A557-411B-8268-487808BFC73B}"/>
              </a:ext>
            </a:extLst>
          </p:cNvPr>
          <p:cNvSpPr txBox="1">
            <a:spLocks/>
          </p:cNvSpPr>
          <p:nvPr/>
        </p:nvSpPr>
        <p:spPr>
          <a:xfrm>
            <a:off x="845286" y="1881478"/>
            <a:ext cx="4060148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0" i="0" dirty="0" err="1">
                <a:solidFill>
                  <a:schemeClr val="tx2"/>
                </a:solidFill>
                <a:effectLst/>
                <a:latin typeface="-apple-system"/>
              </a:rPr>
              <a:t>Greenfoot</a:t>
            </a: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 is an educational tool for learning Java. It’s interactive, user-friendly, and perfect for beginners. Highly recommended for budding coders!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7" name="Google Shape;253;p40">
            <a:extLst>
              <a:ext uri="{FF2B5EF4-FFF2-40B4-BE49-F238E27FC236}">
                <a16:creationId xmlns:a16="http://schemas.microsoft.com/office/drawing/2014/main" id="{4904DD9A-D0DE-4C1E-8AD9-3BA85830775C}"/>
              </a:ext>
            </a:extLst>
          </p:cNvPr>
          <p:cNvCxnSpPr>
            <a:cxnSpLocks/>
          </p:cNvCxnSpPr>
          <p:nvPr/>
        </p:nvCxnSpPr>
        <p:spPr>
          <a:xfrm>
            <a:off x="848366" y="1838316"/>
            <a:ext cx="0" cy="66935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43569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MEMBERS</a:t>
            </a:r>
            <a:endParaRPr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720000" y="1106825"/>
            <a:ext cx="7704000" cy="3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</a:rPr>
              <a:t>Do Minh </a:t>
            </a:r>
            <a:r>
              <a:rPr lang="en-US" sz="2800" dirty="0" err="1">
                <a:solidFill>
                  <a:schemeClr val="dk2"/>
                </a:solidFill>
              </a:rPr>
              <a:t>Duy</a:t>
            </a:r>
            <a:r>
              <a:rPr lang="en-US" sz="2800" dirty="0">
                <a:solidFill>
                  <a:schemeClr val="dk2"/>
                </a:solidFill>
              </a:rPr>
              <a:t> 		– 	ITITSB22029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</a:rPr>
              <a:t>Phung </a:t>
            </a:r>
            <a:r>
              <a:rPr lang="en-US" sz="2800" dirty="0" err="1">
                <a:solidFill>
                  <a:schemeClr val="dk2"/>
                </a:solidFill>
              </a:rPr>
              <a:t>Huy</a:t>
            </a:r>
            <a:r>
              <a:rPr lang="en-US" sz="2800" dirty="0">
                <a:solidFill>
                  <a:schemeClr val="dk2"/>
                </a:solidFill>
              </a:rPr>
              <a:t> Quang 		–	ITITWE22145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</a:rPr>
              <a:t>Luong An </a:t>
            </a:r>
            <a:r>
              <a:rPr lang="en-US" sz="2800" dirty="0" err="1">
                <a:solidFill>
                  <a:schemeClr val="dk2"/>
                </a:solidFill>
              </a:rPr>
              <a:t>Khang</a:t>
            </a:r>
            <a:r>
              <a:rPr lang="en-US" sz="2800" dirty="0">
                <a:solidFill>
                  <a:schemeClr val="dk2"/>
                </a:solidFill>
              </a:rPr>
              <a:t> 		–	ITITWE22104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</a:rPr>
              <a:t>Phan Minh An 		–	ITITSB22028</a:t>
            </a:r>
            <a:endParaRPr sz="2800" dirty="0">
              <a:solidFill>
                <a:schemeClr val="dk2"/>
              </a:solidFill>
            </a:endParaRPr>
          </a:p>
        </p:txBody>
      </p:sp>
      <p:cxnSp>
        <p:nvCxnSpPr>
          <p:cNvPr id="215" name="Google Shape;215;p38"/>
          <p:cNvCxnSpPr/>
          <p:nvPr/>
        </p:nvCxnSpPr>
        <p:spPr>
          <a:xfrm>
            <a:off x="726438" y="1020025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8"/>
          <p:cNvCxnSpPr/>
          <p:nvPr/>
        </p:nvCxnSpPr>
        <p:spPr>
          <a:xfrm>
            <a:off x="722400" y="370325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8"/>
          <p:cNvCxnSpPr>
            <a:stCxn id="213" idx="3"/>
          </p:cNvCxnSpPr>
          <p:nvPr/>
        </p:nvCxnSpPr>
        <p:spPr>
          <a:xfrm>
            <a:off x="5076900" y="695200"/>
            <a:ext cx="76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817525" y="193326"/>
            <a:ext cx="77136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</a:t>
            </a:r>
            <a:r>
              <a:rPr lang="en-US" dirty="0" err="1"/>
              <a:t>sumary</a:t>
            </a:r>
            <a:endParaRPr dirty="0"/>
          </a:p>
        </p:txBody>
      </p:sp>
      <p:sp>
        <p:nvSpPr>
          <p:cNvPr id="223" name="Google Shape;223;p39"/>
          <p:cNvSpPr txBox="1">
            <a:spLocks noGrp="1"/>
          </p:cNvSpPr>
          <p:nvPr>
            <p:ph type="subTitle" idx="1"/>
          </p:nvPr>
        </p:nvSpPr>
        <p:spPr>
          <a:xfrm>
            <a:off x="714749" y="1279753"/>
            <a:ext cx="7713599" cy="2613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2400" dirty="0"/>
              <a:t>Tower </a:t>
            </a:r>
            <a:r>
              <a:rPr lang="fr-FR" sz="2400" dirty="0" err="1"/>
              <a:t>defendse</a:t>
            </a:r>
            <a:r>
              <a:rPr lang="fr-FR" sz="2400" dirty="0"/>
              <a:t> </a:t>
            </a:r>
            <a:r>
              <a:rPr lang="fr-FR" sz="2400" dirty="0" err="1"/>
              <a:t>game</a:t>
            </a:r>
            <a:endParaRPr lang="fr-FR" sz="2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2400" dirty="0"/>
              <a:t>4 main </a:t>
            </a:r>
            <a:r>
              <a:rPr lang="fr-FR" sz="2400" dirty="0" err="1"/>
              <a:t>levels</a:t>
            </a:r>
            <a:endParaRPr lang="fr-FR" sz="2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2400" dirty="0"/>
              <a:t>Main </a:t>
            </a:r>
            <a:r>
              <a:rPr lang="fr-FR" sz="2400" dirty="0" err="1"/>
              <a:t>object</a:t>
            </a:r>
            <a:r>
              <a:rPr lang="fr-FR" sz="2400" dirty="0"/>
              <a:t>: </a:t>
            </a:r>
            <a:r>
              <a:rPr lang="fr-FR" sz="2400" dirty="0" err="1"/>
              <a:t>protect</a:t>
            </a:r>
            <a:r>
              <a:rPr lang="fr-FR" sz="2400" dirty="0"/>
              <a:t> </a:t>
            </a:r>
            <a:r>
              <a:rPr lang="fr-FR" sz="2400" dirty="0" err="1"/>
              <a:t>your</a:t>
            </a:r>
            <a:r>
              <a:rPr lang="fr-FR" sz="2400" dirty="0"/>
              <a:t> home </a:t>
            </a:r>
            <a:r>
              <a:rPr lang="fr-FR" sz="2400" dirty="0" err="1"/>
              <a:t>from</a:t>
            </a:r>
            <a:r>
              <a:rPr lang="fr-FR" sz="2400" dirty="0"/>
              <a:t> zombies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2400" dirty="0"/>
              <a:t>Java </a:t>
            </a:r>
            <a:r>
              <a:rPr lang="fr-FR" sz="2400" dirty="0" err="1"/>
              <a:t>coded</a:t>
            </a:r>
            <a:endParaRPr lang="fr-FR" sz="2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sz="2400" dirty="0" err="1"/>
              <a:t>Supported</a:t>
            </a:r>
            <a:r>
              <a:rPr lang="fr-FR" sz="2400" dirty="0"/>
              <a:t> by </a:t>
            </a:r>
            <a:r>
              <a:rPr lang="fr-FR" sz="2400" dirty="0" err="1"/>
              <a:t>Greenfoot</a:t>
            </a:r>
            <a:endParaRPr lang="fr-FR" sz="2400" dirty="0"/>
          </a:p>
        </p:txBody>
      </p:sp>
      <p:cxnSp>
        <p:nvCxnSpPr>
          <p:cNvPr id="225" name="Google Shape;225;p39"/>
          <p:cNvCxnSpPr/>
          <p:nvPr/>
        </p:nvCxnSpPr>
        <p:spPr>
          <a:xfrm>
            <a:off x="719145" y="795500"/>
            <a:ext cx="77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9"/>
          <p:cNvCxnSpPr/>
          <p:nvPr/>
        </p:nvCxnSpPr>
        <p:spPr>
          <a:xfrm>
            <a:off x="714750" y="356471"/>
            <a:ext cx="771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9"/>
          <p:cNvCxnSpPr/>
          <p:nvPr/>
        </p:nvCxnSpPr>
        <p:spPr>
          <a:xfrm>
            <a:off x="6907850" y="4608725"/>
            <a:ext cx="1525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triangl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1285101" y="1112400"/>
            <a:ext cx="2533445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Characters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title" idx="2"/>
          </p:nvPr>
        </p:nvSpPr>
        <p:spPr>
          <a:xfrm>
            <a:off x="709051" y="1096625"/>
            <a:ext cx="670128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subTitle" idx="1"/>
          </p:nvPr>
        </p:nvSpPr>
        <p:spPr>
          <a:xfrm>
            <a:off x="1289720" y="1392425"/>
            <a:ext cx="2695450" cy="12567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Plants: Sunflowers, Peas Shooters, Potato Mines, Walnuts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Zombies: Basic Zombies, Conehead Zombies, Buckethead Zombies, </a:t>
            </a:r>
            <a:r>
              <a:rPr lang="en-US" dirty="0" err="1"/>
              <a:t>Brickhead</a:t>
            </a:r>
            <a:r>
              <a:rPr lang="en-US" dirty="0"/>
              <a:t> </a:t>
            </a:r>
            <a:r>
              <a:rPr lang="en-US" dirty="0" err="1"/>
              <a:t>Zombiez</a:t>
            </a:r>
            <a:endParaRPr lang="en-US" dirty="0"/>
          </a:p>
        </p:txBody>
      </p:sp>
      <p:sp>
        <p:nvSpPr>
          <p:cNvPr id="239" name="Google Shape;239;p40"/>
          <p:cNvSpPr txBox="1">
            <a:spLocks noGrp="1"/>
          </p:cNvSpPr>
          <p:nvPr>
            <p:ph type="title" idx="3"/>
          </p:nvPr>
        </p:nvSpPr>
        <p:spPr>
          <a:xfrm>
            <a:off x="5532741" y="1112400"/>
            <a:ext cx="21447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play</a:t>
            </a:r>
            <a:endParaRPr dirty="0"/>
          </a:p>
        </p:txBody>
      </p:sp>
      <p:sp>
        <p:nvSpPr>
          <p:cNvPr id="240" name="Google Shape;240;p40"/>
          <p:cNvSpPr txBox="1">
            <a:spLocks noGrp="1"/>
          </p:cNvSpPr>
          <p:nvPr>
            <p:ph type="title" idx="4"/>
          </p:nvPr>
        </p:nvSpPr>
        <p:spPr>
          <a:xfrm>
            <a:off x="4940733" y="1112400"/>
            <a:ext cx="5673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1" name="Google Shape;241;p40"/>
          <p:cNvSpPr txBox="1">
            <a:spLocks noGrp="1"/>
          </p:cNvSpPr>
          <p:nvPr>
            <p:ph type="subTitle" idx="5"/>
          </p:nvPr>
        </p:nvSpPr>
        <p:spPr>
          <a:xfrm>
            <a:off x="5532741" y="1679851"/>
            <a:ext cx="21447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sun in </a:t>
            </a:r>
            <a:r>
              <a:rPr lang="en-US" dirty="0" err="1"/>
              <a:t>oder</a:t>
            </a:r>
            <a:r>
              <a:rPr lang="en-US" dirty="0"/>
              <a:t> to plant the Plants to defense your home the Zombies approaching </a:t>
            </a:r>
            <a:endParaRPr dirty="0"/>
          </a:p>
        </p:txBody>
      </p:sp>
      <p:sp>
        <p:nvSpPr>
          <p:cNvPr id="242" name="Google Shape;242;p40"/>
          <p:cNvSpPr txBox="1">
            <a:spLocks noGrp="1"/>
          </p:cNvSpPr>
          <p:nvPr>
            <p:ph type="title" idx="6"/>
          </p:nvPr>
        </p:nvSpPr>
        <p:spPr>
          <a:xfrm>
            <a:off x="1285101" y="2837225"/>
            <a:ext cx="21447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Levels</a:t>
            </a:r>
            <a:endParaRPr dirty="0"/>
          </a:p>
        </p:txBody>
      </p:sp>
      <p:sp>
        <p:nvSpPr>
          <p:cNvPr id="243" name="Google Shape;243;p40"/>
          <p:cNvSpPr txBox="1">
            <a:spLocks noGrp="1"/>
          </p:cNvSpPr>
          <p:nvPr>
            <p:ph type="title" idx="7"/>
          </p:nvPr>
        </p:nvSpPr>
        <p:spPr>
          <a:xfrm>
            <a:off x="704523" y="2837225"/>
            <a:ext cx="5673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4" name="Google Shape;244;p40"/>
          <p:cNvSpPr txBox="1">
            <a:spLocks noGrp="1"/>
          </p:cNvSpPr>
          <p:nvPr>
            <p:ph type="subTitle" idx="8"/>
          </p:nvPr>
        </p:nvSpPr>
        <p:spPr>
          <a:xfrm>
            <a:off x="1273726" y="3516457"/>
            <a:ext cx="21447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5 levels for you to play through, at each level you will achieves a new Plant to help you get through the round</a:t>
            </a:r>
            <a:endParaRPr dirty="0"/>
          </a:p>
        </p:txBody>
      </p:sp>
      <p:sp>
        <p:nvSpPr>
          <p:cNvPr id="248" name="Google Shape;248;p40"/>
          <p:cNvSpPr txBox="1">
            <a:spLocks noGrp="1"/>
          </p:cNvSpPr>
          <p:nvPr>
            <p:ph type="title" idx="15"/>
          </p:nvPr>
        </p:nvSpPr>
        <p:spPr>
          <a:xfrm>
            <a:off x="318217" y="339391"/>
            <a:ext cx="8701092" cy="6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play, </a:t>
            </a:r>
            <a:r>
              <a:rPr lang="en-US" dirty="0" err="1"/>
              <a:t>characters,Levels,Runing</a:t>
            </a:r>
            <a:r>
              <a:rPr lang="en-US" dirty="0"/>
              <a:t> platform</a:t>
            </a:r>
            <a:endParaRPr dirty="0"/>
          </a:p>
        </p:txBody>
      </p:sp>
      <p:cxnSp>
        <p:nvCxnSpPr>
          <p:cNvPr id="249" name="Google Shape;249;p40"/>
          <p:cNvCxnSpPr/>
          <p:nvPr/>
        </p:nvCxnSpPr>
        <p:spPr>
          <a:xfrm>
            <a:off x="719138" y="1013450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40"/>
          <p:cNvCxnSpPr/>
          <p:nvPr/>
        </p:nvCxnSpPr>
        <p:spPr>
          <a:xfrm>
            <a:off x="715100" y="370325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40"/>
          <p:cNvCxnSpPr>
            <a:cxnSpLocks/>
          </p:cNvCxnSpPr>
          <p:nvPr/>
        </p:nvCxnSpPr>
        <p:spPr>
          <a:xfrm>
            <a:off x="1273726" y="1112400"/>
            <a:ext cx="0" cy="14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40"/>
          <p:cNvCxnSpPr>
            <a:cxnSpLocks/>
          </p:cNvCxnSpPr>
          <p:nvPr/>
        </p:nvCxnSpPr>
        <p:spPr>
          <a:xfrm>
            <a:off x="5521195" y="1133452"/>
            <a:ext cx="0" cy="12337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40"/>
          <p:cNvCxnSpPr>
            <a:cxnSpLocks/>
          </p:cNvCxnSpPr>
          <p:nvPr/>
        </p:nvCxnSpPr>
        <p:spPr>
          <a:xfrm flipH="1">
            <a:off x="1289233" y="2929226"/>
            <a:ext cx="13278" cy="137184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242;p40">
            <a:extLst>
              <a:ext uri="{FF2B5EF4-FFF2-40B4-BE49-F238E27FC236}">
                <a16:creationId xmlns:a16="http://schemas.microsoft.com/office/drawing/2014/main" id="{1FCBC26B-5673-42C0-99A8-3A1292E4337C}"/>
              </a:ext>
            </a:extLst>
          </p:cNvPr>
          <p:cNvSpPr txBox="1">
            <a:spLocks/>
          </p:cNvSpPr>
          <p:nvPr/>
        </p:nvSpPr>
        <p:spPr>
          <a:xfrm>
            <a:off x="5508032" y="2649201"/>
            <a:ext cx="2818543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Oxanium SemiBold"/>
              <a:buNone/>
              <a:defRPr sz="2400" b="0" i="0" u="none" strike="noStrike" cap="none">
                <a:solidFill>
                  <a:schemeClr val="dk2"/>
                </a:solidFill>
                <a:latin typeface="Oxanium SemiBold"/>
                <a:ea typeface="Oxanium SemiBold"/>
                <a:cs typeface="Oxanium SemiBold"/>
                <a:sym typeface="Oxanium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/>
              <a:t>Runing</a:t>
            </a:r>
            <a:r>
              <a:rPr lang="en-US" dirty="0"/>
              <a:t> platform</a:t>
            </a:r>
          </a:p>
        </p:txBody>
      </p:sp>
      <p:sp>
        <p:nvSpPr>
          <p:cNvPr id="36" name="Google Shape;243;p40">
            <a:extLst>
              <a:ext uri="{FF2B5EF4-FFF2-40B4-BE49-F238E27FC236}">
                <a16:creationId xmlns:a16="http://schemas.microsoft.com/office/drawing/2014/main" id="{C1D091E8-2F0D-489E-BAD9-E4AD5BBA1EC1}"/>
              </a:ext>
            </a:extLst>
          </p:cNvPr>
          <p:cNvSpPr txBox="1">
            <a:spLocks/>
          </p:cNvSpPr>
          <p:nvPr/>
        </p:nvSpPr>
        <p:spPr>
          <a:xfrm>
            <a:off x="4927455" y="2649201"/>
            <a:ext cx="5673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000"/>
              <a:buFont typeface="Oxanium SemiBold"/>
              <a:buNone/>
              <a:defRPr sz="2400" b="0" i="0" u="none" strike="noStrike" cap="none">
                <a:solidFill>
                  <a:schemeClr val="dk2"/>
                </a:solidFill>
                <a:latin typeface="Oxanium SemiBold"/>
                <a:ea typeface="Oxanium SemiBold"/>
                <a:cs typeface="Oxanium SemiBold"/>
                <a:sym typeface="Oxanium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7" name="Google Shape;244;p40">
            <a:extLst>
              <a:ext uri="{FF2B5EF4-FFF2-40B4-BE49-F238E27FC236}">
                <a16:creationId xmlns:a16="http://schemas.microsoft.com/office/drawing/2014/main" id="{CD2BFACA-1372-4127-B870-DF1FD22EA037}"/>
              </a:ext>
            </a:extLst>
          </p:cNvPr>
          <p:cNvSpPr txBox="1">
            <a:spLocks/>
          </p:cNvSpPr>
          <p:nvPr/>
        </p:nvSpPr>
        <p:spPr>
          <a:xfrm>
            <a:off x="5494755" y="3138574"/>
            <a:ext cx="21447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We using </a:t>
            </a:r>
            <a:r>
              <a:rPr lang="en-US" dirty="0" err="1"/>
              <a:t>GreenFoot</a:t>
            </a:r>
            <a:r>
              <a:rPr lang="en-US" dirty="0"/>
              <a:t> application in </a:t>
            </a:r>
            <a:r>
              <a:rPr lang="en-US" dirty="0" err="1"/>
              <a:t>oder</a:t>
            </a:r>
            <a:r>
              <a:rPr lang="en-US" dirty="0"/>
              <a:t> to run the game</a:t>
            </a:r>
          </a:p>
        </p:txBody>
      </p:sp>
      <p:cxnSp>
        <p:nvCxnSpPr>
          <p:cNvPr id="38" name="Google Shape;253;p40">
            <a:extLst>
              <a:ext uri="{FF2B5EF4-FFF2-40B4-BE49-F238E27FC236}">
                <a16:creationId xmlns:a16="http://schemas.microsoft.com/office/drawing/2014/main" id="{A3F6F044-0293-4F45-B6E0-F59672CCC57C}"/>
              </a:ext>
            </a:extLst>
          </p:cNvPr>
          <p:cNvCxnSpPr>
            <a:cxnSpLocks/>
          </p:cNvCxnSpPr>
          <p:nvPr/>
        </p:nvCxnSpPr>
        <p:spPr>
          <a:xfrm flipH="1">
            <a:off x="5521195" y="2641880"/>
            <a:ext cx="3080" cy="12096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844062" y="658624"/>
            <a:ext cx="6643775" cy="3791882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A few </a:t>
            </a:r>
            <a:r>
              <a:rPr lang="en-US" sz="8000" dirty="0" err="1"/>
              <a:t>ingame</a:t>
            </a:r>
            <a:r>
              <a:rPr lang="en-US" sz="8000" dirty="0"/>
              <a:t> image</a:t>
            </a:r>
            <a:endParaRPr sz="8000" dirty="0"/>
          </a:p>
        </p:txBody>
      </p:sp>
      <p:cxnSp>
        <p:nvCxnSpPr>
          <p:cNvPr id="375" name="Google Shape;375;p45"/>
          <p:cNvCxnSpPr>
            <a:cxnSpLocks/>
          </p:cNvCxnSpPr>
          <p:nvPr/>
        </p:nvCxnSpPr>
        <p:spPr>
          <a:xfrm flipV="1">
            <a:off x="7609010" y="782555"/>
            <a:ext cx="0" cy="36040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C0D64-671A-4E66-9232-46B286A8C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7" y="2509311"/>
            <a:ext cx="4166333" cy="2433933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81D05-69BD-49AC-A4AC-330E1556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383" y="2509311"/>
            <a:ext cx="4071125" cy="2391508"/>
          </a:xfrm>
          <a:prstGeom prst="rect">
            <a:avLst/>
          </a:prstGeom>
        </p:spPr>
      </p:pic>
      <p:sp>
        <p:nvSpPr>
          <p:cNvPr id="15" name="Google Shape;513;p51">
            <a:extLst>
              <a:ext uri="{FF2B5EF4-FFF2-40B4-BE49-F238E27FC236}">
                <a16:creationId xmlns:a16="http://schemas.microsoft.com/office/drawing/2014/main" id="{BF509230-1BFE-438C-B1C0-AFF8235750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226" y="513612"/>
            <a:ext cx="8421548" cy="13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out our </a:t>
            </a:r>
            <a:r>
              <a:rPr lang="en-US" dirty="0" err="1"/>
              <a:t>youtube</a:t>
            </a:r>
            <a:r>
              <a:rPr lang="en-US" dirty="0"/>
              <a:t> game play video </a:t>
            </a:r>
            <a:r>
              <a:rPr lang="en-US" dirty="0" err="1"/>
              <a:t>here:https</a:t>
            </a:r>
            <a:r>
              <a:rPr lang="en-US" dirty="0"/>
              <a:t>://youtu.be/TUH8KEWjI2w?si=</a:t>
            </a:r>
            <a:r>
              <a:rPr lang="en-US" dirty="0" err="1"/>
              <a:t>l_hLIPwBMnqfYGYu</a:t>
            </a:r>
            <a:endParaRPr dirty="0"/>
          </a:p>
        </p:txBody>
      </p:sp>
      <p:cxnSp>
        <p:nvCxnSpPr>
          <p:cNvPr id="16" name="Google Shape;524;p51">
            <a:extLst>
              <a:ext uri="{FF2B5EF4-FFF2-40B4-BE49-F238E27FC236}">
                <a16:creationId xmlns:a16="http://schemas.microsoft.com/office/drawing/2014/main" id="{7452256F-C21E-4C49-9066-3163D88DC036}"/>
              </a:ext>
            </a:extLst>
          </p:cNvPr>
          <p:cNvCxnSpPr>
            <a:cxnSpLocks/>
          </p:cNvCxnSpPr>
          <p:nvPr/>
        </p:nvCxnSpPr>
        <p:spPr>
          <a:xfrm flipV="1">
            <a:off x="773175" y="2052604"/>
            <a:ext cx="7744173" cy="4632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xfrm>
            <a:off x="911765" y="743076"/>
            <a:ext cx="6251033" cy="3905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7200" dirty="0"/>
              <a:t>UML</a:t>
            </a:r>
            <a:br>
              <a:rPr lang="en-US" sz="7200" dirty="0"/>
            </a:br>
            <a:r>
              <a:rPr lang="en-US" sz="7200" dirty="0"/>
              <a:t>GITHUB</a:t>
            </a:r>
            <a:br>
              <a:rPr lang="en-US" sz="7200" dirty="0"/>
            </a:br>
            <a:r>
              <a:rPr lang="en-US" sz="7200" dirty="0"/>
              <a:t>GREENFOOT</a:t>
            </a:r>
            <a:endParaRPr sz="7200" dirty="0"/>
          </a:p>
        </p:txBody>
      </p:sp>
      <p:cxnSp>
        <p:nvCxnSpPr>
          <p:cNvPr id="263" name="Google Shape;263;p41"/>
          <p:cNvCxnSpPr>
            <a:cxnSpLocks/>
          </p:cNvCxnSpPr>
          <p:nvPr/>
        </p:nvCxnSpPr>
        <p:spPr>
          <a:xfrm flipV="1">
            <a:off x="702692" y="841336"/>
            <a:ext cx="0" cy="33981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720000" y="370325"/>
            <a:ext cx="48060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</a:t>
            </a:r>
            <a:endParaRPr dirty="0"/>
          </a:p>
        </p:txBody>
      </p:sp>
      <p:cxnSp>
        <p:nvCxnSpPr>
          <p:cNvPr id="277" name="Google Shape;277;p42"/>
          <p:cNvCxnSpPr/>
          <p:nvPr/>
        </p:nvCxnSpPr>
        <p:spPr>
          <a:xfrm>
            <a:off x="719138" y="1013450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42"/>
          <p:cNvCxnSpPr>
            <a:cxnSpLocks/>
          </p:cNvCxnSpPr>
          <p:nvPr/>
        </p:nvCxnSpPr>
        <p:spPr>
          <a:xfrm>
            <a:off x="715100" y="370325"/>
            <a:ext cx="7700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C7089EB-F787-4CCF-97D4-58273CBF3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57" y="1214085"/>
            <a:ext cx="7006500" cy="3929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1397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8089367-4377-49F3-9993-B0254115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1143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active Organizational Charts for Business">
  <a:themeElements>
    <a:clrScheme name="Simple Light">
      <a:dk1>
        <a:srgbClr val="FFFFFF"/>
      </a:dk1>
      <a:lt1>
        <a:srgbClr val="D08EFC"/>
      </a:lt1>
      <a:dk2>
        <a:srgbClr val="191919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243</Words>
  <Application>Microsoft Office PowerPoint</Application>
  <PresentationFormat>On-screen Show (16:9)</PresentationFormat>
  <Paragraphs>38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Oxanium SemiBold</vt:lpstr>
      <vt:lpstr>Bebas Neue</vt:lpstr>
      <vt:lpstr>-apple-system</vt:lpstr>
      <vt:lpstr>Barlow</vt:lpstr>
      <vt:lpstr>Oxanium;600</vt:lpstr>
      <vt:lpstr>Roboto Condensed Light</vt:lpstr>
      <vt:lpstr>Interactive Organizational Charts for Business</vt:lpstr>
      <vt:lpstr>Plant Vs Zombie game Object-oriented programing</vt:lpstr>
      <vt:lpstr>GROUP MEMBERS</vt:lpstr>
      <vt:lpstr>Game sumary</vt:lpstr>
      <vt:lpstr>Characters</vt:lpstr>
      <vt:lpstr>A few ingame image</vt:lpstr>
      <vt:lpstr>Check out our youtube game play video here:https://youtu.be/TUH8KEWjI2w?si=l_hLIPwBMnqfYGYu</vt:lpstr>
      <vt:lpstr>UML GITHUB GREENFOOT</vt:lpstr>
      <vt:lpstr>UML </vt:lpstr>
      <vt:lpstr>PowerPoint Presentation</vt:lpstr>
      <vt:lpstr>PowerPoint Presentation</vt:lpstr>
      <vt:lpstr>OUR GITHUB LINK: github.com/dominhduy09/PvZ-deeptry</vt:lpstr>
      <vt:lpstr>GREENFOOT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Vs Zombie game Object-oriented programing</dc:title>
  <cp:lastModifiedBy>PHAN MINH AN</cp:lastModifiedBy>
  <cp:revision>12</cp:revision>
  <dcterms:modified xsi:type="dcterms:W3CDTF">2024-06-13T02:07:07Z</dcterms:modified>
</cp:coreProperties>
</file>